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Play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2229193-9201-416B-B51A-756F7200C228}">
  <a:tblStyle styleId="{E2229193-9201-416B-B51A-756F7200C22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l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 in-depth on the output of the –la command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Ls – command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-la – arguments / flags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Total 32 – number of blocks used by this tree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First column - dir/file, owner, group, others permissions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Second column – number of hardlinks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Third column – owner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Fourth column – group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Fifth column – space taken by file (metadata for directories)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Sixth(ish) columns – last modified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 column – file/directory name</a:t>
            </a:r>
            <a:endParaRPr/>
          </a:p>
        </p:txBody>
      </p:sp>
      <p:sp>
        <p:nvSpPr>
          <p:cNvPr id="156" name="Google Shape;15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 These commands are destructive in that there is no going back. If you delete a file it is gone. If you overwrite a file, that file is gone.</a:t>
            </a:r>
            <a:endParaRPr/>
          </a:p>
        </p:txBody>
      </p:sp>
      <p:sp>
        <p:nvSpPr>
          <p:cNvPr id="183" name="Google Shape;18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/>
              <a:t>1</a:t>
            </a:r>
            <a:r>
              <a:rPr lang="en-US"/>
              <a:t>https://www.markdownguide.org/getting-started/</a:t>
            </a:r>
            <a:endParaRPr/>
          </a:p>
        </p:txBody>
      </p:sp>
      <p:sp>
        <p:nvSpPr>
          <p:cNvPr id="99" name="Google Shape;9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067912e4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7067912e4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067912e40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7067912e40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/>
              <a:t>1 </a:t>
            </a:r>
            <a:r>
              <a:rPr lang="en-US"/>
              <a:t>https://git.kernel.org/pub/scm/linux/kernel/git/torvalds/linux.git/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/>
              <a:t>2 </a:t>
            </a:r>
            <a:r>
              <a:rPr lang="en-US"/>
              <a:t>https://en.wikipedia.org/wiki/Linux_distribution#Widely_used_GNU-based_or_GNU-compatible_distributions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/>
              <a:t>3 </a:t>
            </a:r>
            <a:r>
              <a:rPr lang="en-US"/>
              <a:t>https://github.com/corollari/linusrants</a:t>
            </a:r>
            <a:endParaRPr/>
          </a:p>
        </p:txBody>
      </p:sp>
      <p:sp>
        <p:nvSpPr>
          <p:cNvPr id="125" name="Google Shape;12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eveloper.mozilla.org/en-US/docs/Web/JavaScript/Guide/Regular_expressions/Cheatsheet" TargetMode="External"/><Relationship Id="rId4" Type="http://schemas.openxmlformats.org/officeDocument/2006/relationships/hyperlink" Target="https://regex101.com/" TargetMode="External"/><Relationship Id="rId5" Type="http://schemas.openxmlformats.org/officeDocument/2006/relationships/hyperlink" Target="https://digitalfortress.tech/tips/top-15-commonly-used-regex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/>
              <a:t>Intro to Linux</a:t>
            </a:r>
            <a:endParaRPr/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AI2C Tech Intro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Windows Subsystem for Linux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Linux VM running as a guest on a Windows host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That Linux VM hosts “containers” for each distribution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Windows filesystem is mounted into the Linux filesystem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Filesystems</a:t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filesystem is a system that handles files… (and folders)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OS’s provide a variety of utilities to manage the filesystem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0" name="Google Shape;160;p23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200" y="3016250"/>
            <a:ext cx="5181600" cy="1970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The Linux File System</a:t>
            </a:r>
            <a:endParaRPr/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766233" y="1441922"/>
            <a:ext cx="4961686" cy="4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Everything starts at a single root </a:t>
            </a:r>
            <a:r>
              <a:rPr lang="en-US" sz="2400">
                <a:solidFill>
                  <a:schemeClr val="accent3"/>
                </a:solidFill>
              </a:rPr>
              <a:t>/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drive letter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Common layout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/bin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/etc</a:t>
            </a:r>
            <a:endParaRPr sz="1800">
              <a:solidFill>
                <a:schemeClr val="accent3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/home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/var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Forward slashes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File extensions NOT required!!!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File names are case sensitive and should not contain spaces…</a:t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7919" y="1441922"/>
            <a:ext cx="6344535" cy="5115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Paths – Absolute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755651" y="1752599"/>
            <a:ext cx="10668000" cy="4720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Absolute Path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Specifies every directory that needs to be traversed (double clicked) to access a particular location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Assumes you are starting from the very top / beginning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C:\users\cadet.snuffy\courses\cy355\lesson_slides\lesson_04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Paths – Relative</a:t>
            </a:r>
            <a:endParaRPr/>
          </a:p>
        </p:txBody>
      </p:sp>
      <p:sp>
        <p:nvSpPr>
          <p:cNvPr id="179" name="Google Shape;179;p26"/>
          <p:cNvSpPr txBox="1"/>
          <p:nvPr>
            <p:ph idx="1" type="body"/>
          </p:nvPr>
        </p:nvSpPr>
        <p:spPr>
          <a:xfrm>
            <a:off x="755651" y="1752600"/>
            <a:ext cx="10668000" cy="4792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Relative Path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 relative path assumes you are already somewhere in the file system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Provides instructions from your current location to your destination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are currently in </a:t>
            </a:r>
            <a:r>
              <a:rPr lang="en-US" sz="2400">
                <a:highlight>
                  <a:srgbClr val="FFFF00"/>
                </a:highlight>
              </a:rPr>
              <a:t>C:\users\</a:t>
            </a:r>
            <a:r>
              <a:rPr lang="en-US">
                <a:highlight>
                  <a:srgbClr val="FFFF00"/>
                </a:highlight>
              </a:rPr>
              <a:t>soldier.joe</a:t>
            </a:r>
            <a:r>
              <a:rPr lang="en-US" sz="2400">
                <a:highlight>
                  <a:srgbClr val="FFFF00"/>
                </a:highlight>
              </a:rPr>
              <a:t>\courses\</a:t>
            </a:r>
            <a:r>
              <a:rPr lang="en-US">
                <a:highlight>
                  <a:srgbClr val="FFFF00"/>
                </a:highlight>
              </a:rPr>
              <a:t>AI400</a:t>
            </a:r>
            <a:r>
              <a:rPr lang="en-US" sz="2400">
                <a:highlight>
                  <a:srgbClr val="FFFF00"/>
                </a:highlight>
              </a:rPr>
              <a:t> </a:t>
            </a:r>
            <a:r>
              <a:rPr lang="en-US" sz="2400"/>
              <a:t>and want to get to today’s lesson slides located at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1" marL="47148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C:\users\</a:t>
            </a:r>
            <a:r>
              <a:rPr lang="en-US"/>
              <a:t>soldier.joe</a:t>
            </a:r>
            <a:r>
              <a:rPr lang="en-US" sz="2400"/>
              <a:t>\courses\cy355\lesson_slides\lesson_04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Assuming </a:t>
            </a:r>
            <a:r>
              <a:rPr lang="en-US"/>
              <a:t>AI600</a:t>
            </a:r>
            <a:r>
              <a:rPr lang="en-US" sz="2800"/>
              <a:t> is also in C:\users\</a:t>
            </a:r>
            <a:r>
              <a:rPr lang="en-US"/>
              <a:t>soldier.joe</a:t>
            </a:r>
            <a:r>
              <a:rPr lang="en-US" sz="2800"/>
              <a:t>\courses, what is the relative path?</a:t>
            </a:r>
            <a:endParaRPr/>
          </a:p>
          <a:p>
            <a:pPr indent="0" lvl="2" marL="90963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</a:pPr>
            <a:r>
              <a:rPr lang="en-US" sz="2400">
                <a:solidFill>
                  <a:schemeClr val="accent3"/>
                </a:solidFill>
                <a:highlight>
                  <a:srgbClr val="FFFF00"/>
                </a:highlight>
              </a:rPr>
              <a:t>..</a:t>
            </a:r>
            <a:r>
              <a:rPr lang="en-US" sz="2400">
                <a:highlight>
                  <a:srgbClr val="FFFF00"/>
                </a:highlight>
              </a:rPr>
              <a:t>\AI600\lesson_slides\lesson_04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Filesystem Operations</a:t>
            </a:r>
            <a:endParaRPr/>
          </a:p>
        </p:txBody>
      </p:sp>
      <p:graphicFrame>
        <p:nvGraphicFramePr>
          <p:cNvPr id="186" name="Google Shape;186;p27"/>
          <p:cNvGraphicFramePr/>
          <p:nvPr/>
        </p:nvGraphicFramePr>
        <p:xfrm>
          <a:off x="831850" y="1490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{E2229193-9201-416B-B51A-756F7200C228}</a:tableStyleId>
              </a:tblPr>
              <a:tblGrid>
                <a:gridCol w="2388725"/>
                <a:gridCol w="812687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Command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Description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pwd</a:t>
                      </a:r>
                      <a:endParaRPr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Print working directory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cd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Change directory (equivalent of double-clicking a folder)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List contents of a directory (-l for detailed view, -a for all files)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cp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Copy a file or directory (like "copy and paste")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mv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Move or rename a file/directory (like "cut and paste")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touch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Update timestamp or create a new file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mkdir</a:t>
                      </a:r>
                      <a:endParaRPr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Create a new directory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rm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Remove a file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Print the contents of a file to the terminal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#1</a:t>
            </a:r>
            <a:endParaRPr/>
          </a:p>
        </p:txBody>
      </p:sp>
      <p:sp>
        <p:nvSpPr>
          <p:cNvPr id="192" name="Google Shape;192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Terminal overview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Filesystem commands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common utilities</a:t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grep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wc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|, &gt;, &gt;&gt;, &lt;, &amp;&amp;, ||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9" name="Google Shape;199;p29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1275" y="2386806"/>
            <a:ext cx="47434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Finding help…</a:t>
            </a:r>
            <a:endParaRPr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Often, `command --help`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Other times, `man command`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“Manual pages” -&gt; “manpages” -&gt; “man”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 course: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Documentation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Stackoverflow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Reddit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Chatgpt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Google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Regular Expressions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If you want to learn more about grep patterns…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Regular expression syntax cheat sheet - JavaScript | MDN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regex101: build, test, and debug regex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5"/>
              </a:rPr>
              <a:t>Top 15 Commonly Used Regex - Digital Fortress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Describe the purpose and role of an operating system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Examine key concepts of the Linux architecture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Navigate and manipulate the Linux filesystem using basic CLI commands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#2</a:t>
            </a:r>
            <a:endParaRPr/>
          </a:p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the discussed utilities on a Linux system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How are you feeling?</a:t>
            </a:r>
            <a:endParaRPr/>
          </a:p>
        </p:txBody>
      </p:sp>
      <p:sp>
        <p:nvSpPr>
          <p:cNvPr id="224" name="Google Shape;224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descr="A person with long hair wearing glasses&#10;&#10;AI-generated content may be incorrect." id="225" name="Google Shape;225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3288" y="1709737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Useful Commands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history – linux command history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Side Quest</a:t>
            </a:r>
            <a:endParaRPr/>
          </a:p>
        </p:txBody>
      </p:sp>
      <p:sp>
        <p:nvSpPr>
          <p:cNvPr id="102" name="Google Shape;102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Markdown files</a:t>
            </a:r>
            <a:r>
              <a:rPr baseline="30000" lang="en-US"/>
              <a:t>1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VS Code Extensions (markdown viewer, pdf reader)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descr="Dillinger Markdown editor" id="103" name="Google Shape;103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3188" y="1024515"/>
            <a:ext cx="6172200" cy="4799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is an operating system?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are some Operating Systems that are out in the wild?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Linux</a:t>
            </a:r>
            <a:endParaRPr/>
          </a:p>
        </p:txBody>
      </p:sp>
      <p:sp>
        <p:nvSpPr>
          <p:cNvPr id="120" name="Google Shape;120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Meet Tux</a:t>
            </a:r>
            <a:endParaRPr/>
          </a:p>
        </p:txBody>
      </p:sp>
      <p:pic>
        <p:nvPicPr>
          <p:cNvPr id="121" name="Google Shape;121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7663" y="1562100"/>
            <a:ext cx="3143250" cy="37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Linux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What is it?</a:t>
            </a:r>
            <a:endParaRPr/>
          </a:p>
        </p:txBody>
      </p:sp>
      <p:sp>
        <p:nvSpPr>
          <p:cNvPr id="129" name="Google Shape;129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Family of operating systems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Based off Unix (an AT&amp;T OS)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Designed to be compatible with Unix applications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Main kernel written by Linus Torvalds </a:t>
            </a:r>
            <a:r>
              <a:rPr lang="en-US" sz="1100"/>
              <a:t>(famously </a:t>
            </a:r>
            <a:r>
              <a:rPr lang="en-US" sz="1100" strike="sngStrike"/>
              <a:t>ill-tempered</a:t>
            </a:r>
            <a:r>
              <a:rPr lang="en-US" sz="1100"/>
              <a:t> opinionated)</a:t>
            </a:r>
            <a:r>
              <a:rPr baseline="30000" lang="en-US" sz="1100"/>
              <a:t>3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Open source and available freely</a:t>
            </a:r>
            <a:r>
              <a:rPr baseline="30000" lang="en-US"/>
              <a:t>1</a:t>
            </a:r>
            <a:endParaRPr/>
          </a:p>
        </p:txBody>
      </p:sp>
      <p:sp>
        <p:nvSpPr>
          <p:cNvPr id="130" name="Google Shape;130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Common Distributions</a:t>
            </a:r>
            <a:r>
              <a:rPr baseline="30000" lang="en-US"/>
              <a:t>2</a:t>
            </a:r>
            <a:endParaRPr/>
          </a:p>
        </p:txBody>
      </p:sp>
      <p:sp>
        <p:nvSpPr>
          <p:cNvPr id="131" name="Google Shape;131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Debian / </a:t>
            </a:r>
            <a:r>
              <a:rPr lang="en-US">
                <a:highlight>
                  <a:srgbClr val="FFFF00"/>
                </a:highlight>
              </a:rPr>
              <a:t>Ubuntu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Fedora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openSUSE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Arch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Gentoo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Alpine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Windows Subsystem for Linux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Actually, wait…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Virtual machines…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“fake” OS inside another OS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 “host” OS presents virtual (fake) devices to the “guest” OS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Remember, everything is just interpreted 1s and 0s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Mice, keyboards, etc, are all just 1s and 0s.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We’ll talk more about it in the cloud lessons</a:t>
            </a:r>
            <a:endParaRPr/>
          </a:p>
        </p:txBody>
      </p:sp>
      <p:pic>
        <p:nvPicPr>
          <p:cNvPr descr="A person with braids smiling&#10;&#10;AI-generated content may be incorrect." id="145" name="Google Shape;14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097" y="2242887"/>
            <a:ext cx="451485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